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355" r:id="rId3"/>
    <p:sldId id="354" r:id="rId4"/>
    <p:sldId id="298" r:id="rId5"/>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1984CC"/>
    <a:srgbClr val="03136A"/>
    <a:srgbClr val="35759D"/>
    <a:srgbClr val="35B19D"/>
    <a:srgbClr val="000000"/>
    <a:srgbClr val="FFFF00"/>
    <a:srgbClr val="B3D3EA"/>
    <a:srgbClr val="78A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596" autoAdjust="0"/>
  </p:normalViewPr>
  <p:slideViewPr>
    <p:cSldViewPr>
      <p:cViewPr varScale="1">
        <p:scale>
          <a:sx n="81" d="100"/>
          <a:sy n="81" d="100"/>
        </p:scale>
        <p:origin x="1526"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F76B988-C79D-4034-A7B8-036DBD72125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tr-TR"/>
          </a:p>
        </p:txBody>
      </p:sp>
      <p:sp>
        <p:nvSpPr>
          <p:cNvPr id="81923" name="Rectangle 3">
            <a:extLst>
              <a:ext uri="{FF2B5EF4-FFF2-40B4-BE49-F238E27FC236}">
                <a16:creationId xmlns:a16="http://schemas.microsoft.com/office/drawing/2014/main" id="{540B8EF4-5CFA-4433-AA39-B836B093074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tr-TR"/>
          </a:p>
        </p:txBody>
      </p:sp>
      <p:sp>
        <p:nvSpPr>
          <p:cNvPr id="81924" name="Rectangle 4">
            <a:extLst>
              <a:ext uri="{FF2B5EF4-FFF2-40B4-BE49-F238E27FC236}">
                <a16:creationId xmlns:a16="http://schemas.microsoft.com/office/drawing/2014/main" id="{7B5162A5-3E9F-41DE-A186-FC63425063F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BDD509E5-B834-47E0-BDFC-0749BC810B5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a:t>Click to edit Master text styles</a:t>
            </a:r>
          </a:p>
          <a:p>
            <a:pPr lvl="1"/>
            <a:r>
              <a:rPr lang="en-US" altLang="tr-TR"/>
              <a:t>Second level</a:t>
            </a:r>
          </a:p>
          <a:p>
            <a:pPr lvl="2"/>
            <a:r>
              <a:rPr lang="en-US" altLang="tr-TR"/>
              <a:t>Third level</a:t>
            </a:r>
          </a:p>
          <a:p>
            <a:pPr lvl="3"/>
            <a:r>
              <a:rPr lang="en-US" altLang="tr-TR"/>
              <a:t>Fourth level</a:t>
            </a:r>
          </a:p>
          <a:p>
            <a:pPr lvl="4"/>
            <a:r>
              <a:rPr lang="en-US" altLang="tr-TR"/>
              <a:t>Fifth level</a:t>
            </a:r>
          </a:p>
        </p:txBody>
      </p:sp>
      <p:sp>
        <p:nvSpPr>
          <p:cNvPr id="81926" name="Rectangle 6">
            <a:extLst>
              <a:ext uri="{FF2B5EF4-FFF2-40B4-BE49-F238E27FC236}">
                <a16:creationId xmlns:a16="http://schemas.microsoft.com/office/drawing/2014/main" id="{6F8FF1CA-5314-444F-8DC3-39D710CF2682}"/>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tr-TR"/>
          </a:p>
        </p:txBody>
      </p:sp>
      <p:sp>
        <p:nvSpPr>
          <p:cNvPr id="81927" name="Rectangle 7">
            <a:extLst>
              <a:ext uri="{FF2B5EF4-FFF2-40B4-BE49-F238E27FC236}">
                <a16:creationId xmlns:a16="http://schemas.microsoft.com/office/drawing/2014/main" id="{B77B2425-7916-4DA5-80B2-F0957D82B13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1D4EE54-B25E-4C43-A94D-6D95DDCAE711}" type="slidenum">
              <a:rPr lang="en-US" altLang="tr-TR"/>
              <a:pPr/>
              <a:t>‹#›</a:t>
            </a:fld>
            <a:endParaRPr lang="en-US" altLang="tr-T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F8AD212-E5DE-47A0-AD32-B31D890722A4}"/>
              </a:ext>
            </a:extLst>
          </p:cNvPr>
          <p:cNvSpPr>
            <a:spLocks noGrp="1" noChangeArrowheads="1"/>
          </p:cNvSpPr>
          <p:nvPr>
            <p:ph type="sldNum" sz="quarter" idx="5"/>
          </p:nvPr>
        </p:nvSpPr>
        <p:spPr>
          <a:ln/>
        </p:spPr>
        <p:txBody>
          <a:bodyPr/>
          <a:lstStyle/>
          <a:p>
            <a:fld id="{14A40053-8E9D-409F-87D3-46CD07F34DD0}" type="slidenum">
              <a:rPr lang="en-US" altLang="tr-TR"/>
              <a:pPr/>
              <a:t>1</a:t>
            </a:fld>
            <a:endParaRPr lang="en-US" altLang="tr-TR"/>
          </a:p>
        </p:txBody>
      </p:sp>
      <p:sp>
        <p:nvSpPr>
          <p:cNvPr id="107522" name="Rectangle 2">
            <a:extLst>
              <a:ext uri="{FF2B5EF4-FFF2-40B4-BE49-F238E27FC236}">
                <a16:creationId xmlns:a16="http://schemas.microsoft.com/office/drawing/2014/main" id="{A86D0528-B36D-4A34-BD3A-188E498468DA}"/>
              </a:ext>
            </a:extLst>
          </p:cNvPr>
          <p:cNvSpPr>
            <a:spLocks noGrp="1" noRot="1" noChangeAspect="1" noChangeArrowheads="1" noTextEdit="1"/>
          </p:cNvSpPr>
          <p:nvPr>
            <p:ph type="sldImg"/>
          </p:nvPr>
        </p:nvSpPr>
        <p:spPr>
          <a:ln/>
        </p:spPr>
      </p:sp>
      <p:sp>
        <p:nvSpPr>
          <p:cNvPr id="107523" name="Rectangle 3">
            <a:extLst>
              <a:ext uri="{FF2B5EF4-FFF2-40B4-BE49-F238E27FC236}">
                <a16:creationId xmlns:a16="http://schemas.microsoft.com/office/drawing/2014/main" id="{BE6334E6-A20B-4A0F-8932-E8134AE31889}"/>
              </a:ext>
            </a:extLst>
          </p:cNvPr>
          <p:cNvSpPr>
            <a:spLocks noGrp="1" noChangeArrowheads="1"/>
          </p:cNvSpPr>
          <p:nvPr>
            <p:ph type="body" idx="1"/>
          </p:nvPr>
        </p:nvSpPr>
        <p:spPr/>
        <p:txBody>
          <a:bodyPr/>
          <a:lstStyle/>
          <a:p>
            <a:endParaRPr lang="ru-RU" alt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2</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424423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8A30A1-2472-4FB8-92E0-78781145F2CF}"/>
              </a:ext>
            </a:extLst>
          </p:cNvPr>
          <p:cNvSpPr>
            <a:spLocks noGrp="1" noChangeArrowheads="1"/>
          </p:cNvSpPr>
          <p:nvPr>
            <p:ph type="sldNum" sz="quarter" idx="5"/>
          </p:nvPr>
        </p:nvSpPr>
        <p:spPr>
          <a:ln/>
        </p:spPr>
        <p:txBody>
          <a:bodyPr/>
          <a:lstStyle/>
          <a:p>
            <a:fld id="{3C754885-C69F-4A04-A6ED-14C7418C8392}" type="slidenum">
              <a:rPr lang="en-US" altLang="tr-TR"/>
              <a:pPr/>
              <a:t>3</a:t>
            </a:fld>
            <a:endParaRPr lang="en-US" altLang="tr-TR"/>
          </a:p>
        </p:txBody>
      </p:sp>
      <p:sp>
        <p:nvSpPr>
          <p:cNvPr id="112642" name="Rectangle 2">
            <a:extLst>
              <a:ext uri="{FF2B5EF4-FFF2-40B4-BE49-F238E27FC236}">
                <a16:creationId xmlns:a16="http://schemas.microsoft.com/office/drawing/2014/main" id="{FD26B21E-37A7-4782-A52F-1BFFC2DF95A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5A96E949-EA3E-4BA4-88F2-610C01FFC670}"/>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340551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821112-E953-4344-A706-88BE8D765C32}"/>
              </a:ext>
            </a:extLst>
          </p:cNvPr>
          <p:cNvSpPr>
            <a:spLocks noGrp="1" noChangeArrowheads="1"/>
          </p:cNvSpPr>
          <p:nvPr>
            <p:ph type="sldNum" sz="quarter" idx="5"/>
          </p:nvPr>
        </p:nvSpPr>
        <p:spPr>
          <a:ln/>
        </p:spPr>
        <p:txBody>
          <a:bodyPr/>
          <a:lstStyle/>
          <a:p>
            <a:fld id="{32F400E4-F00E-48D5-8DC4-2910DA3CFA8D}" type="slidenum">
              <a:rPr lang="en-US" altLang="tr-TR"/>
              <a:pPr/>
              <a:t>4</a:t>
            </a:fld>
            <a:endParaRPr lang="en-US" altLang="tr-TR"/>
          </a:p>
        </p:txBody>
      </p:sp>
      <p:sp>
        <p:nvSpPr>
          <p:cNvPr id="110594" name="Rectangle 2">
            <a:extLst>
              <a:ext uri="{FF2B5EF4-FFF2-40B4-BE49-F238E27FC236}">
                <a16:creationId xmlns:a16="http://schemas.microsoft.com/office/drawing/2014/main" id="{0D70266C-966E-40D1-AB42-437A8FA533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7E5DB2F9-EFF6-4D2B-8388-6AE5A51EF9EE}"/>
              </a:ext>
            </a:extLst>
          </p:cNvPr>
          <p:cNvSpPr>
            <a:spLocks noGrp="1" noChangeArrowheads="1"/>
          </p:cNvSpPr>
          <p:nvPr>
            <p:ph type="body" idx="1"/>
          </p:nvPr>
        </p:nvSpPr>
        <p:spPr/>
        <p:txBody>
          <a:bodyPr/>
          <a:lstStyle/>
          <a:p>
            <a:endParaRPr lang="ru-RU" altLang="tr-TR"/>
          </a:p>
        </p:txBody>
      </p:sp>
    </p:spTree>
    <p:extLst>
      <p:ext uri="{BB962C8B-B14F-4D97-AF65-F5344CB8AC3E}">
        <p14:creationId xmlns:p14="http://schemas.microsoft.com/office/powerpoint/2010/main" val="1461343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5B28F50B-434F-4459-A698-86F5D9F84D23}"/>
              </a:ext>
            </a:extLst>
          </p:cNvPr>
          <p:cNvSpPr>
            <a:spLocks noGrp="1" noChangeArrowheads="1"/>
          </p:cNvSpPr>
          <p:nvPr>
            <p:ph type="ctrTitle"/>
          </p:nvPr>
        </p:nvSpPr>
        <p:spPr>
          <a:xfrm>
            <a:off x="990600" y="9906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tr-TR" altLang="tr-TR" noProof="0"/>
              <a:t>Asıl başlık stilini düzenlemek için tıklayın</a:t>
            </a:r>
            <a:endParaRPr lang="en-US" altLang="tr-TR" noProof="0"/>
          </a:p>
        </p:txBody>
      </p:sp>
      <p:sp>
        <p:nvSpPr>
          <p:cNvPr id="3075" name="Rectangle 3">
            <a:extLst>
              <a:ext uri="{FF2B5EF4-FFF2-40B4-BE49-F238E27FC236}">
                <a16:creationId xmlns:a16="http://schemas.microsoft.com/office/drawing/2014/main" id="{8C191E9F-C498-4E1F-8018-EC8B3158F359}"/>
              </a:ext>
            </a:extLst>
          </p:cNvPr>
          <p:cNvSpPr>
            <a:spLocks noGrp="1" noChangeArrowheads="1"/>
          </p:cNvSpPr>
          <p:nvPr>
            <p:ph type="subTitle" idx="1"/>
          </p:nvPr>
        </p:nvSpPr>
        <p:spPr>
          <a:xfrm>
            <a:off x="990600" y="16764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tr-TR" altLang="tr-TR" noProof="0"/>
              <a:t>Asıl alt başlık stilini düzenlemek için tıklayın</a:t>
            </a:r>
            <a:endParaRPr lang="en-US" altLang="tr-T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1CF2EC-7524-4373-B066-3361DC2FA7C5}"/>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FAB8FA0-3678-42E7-8C7C-1E6526BCD358}"/>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704139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AA5400D-469A-4F30-9B5E-AB4515917195}"/>
              </a:ext>
            </a:extLst>
          </p:cNvPr>
          <p:cNvSpPr>
            <a:spLocks noGrp="1"/>
          </p:cNvSpPr>
          <p:nvPr>
            <p:ph type="title" orient="vert"/>
          </p:nvPr>
        </p:nvSpPr>
        <p:spPr>
          <a:xfrm>
            <a:off x="6477000" y="1752600"/>
            <a:ext cx="1828800" cy="4724400"/>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B627B3B9-E784-4F45-A460-C6A44ADF418F}"/>
              </a:ext>
            </a:extLst>
          </p:cNvPr>
          <p:cNvSpPr>
            <a:spLocks noGrp="1"/>
          </p:cNvSpPr>
          <p:nvPr>
            <p:ph type="body" orient="vert" idx="1"/>
          </p:nvPr>
        </p:nvSpPr>
        <p:spPr>
          <a:xfrm>
            <a:off x="990600" y="1752600"/>
            <a:ext cx="5334000" cy="47244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777125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253C01-E750-4584-A138-99CF5A95C3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6F0E750-E5F5-4DD4-A2DF-2A290025933B}"/>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281380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90AC1-6FE6-42C6-A24D-CBB729A1AFB1}"/>
              </a:ext>
            </a:extLst>
          </p:cNvPr>
          <p:cNvSpPr>
            <a:spLocks noGrp="1"/>
          </p:cNvSpPr>
          <p:nvPr>
            <p:ph type="title"/>
          </p:nvPr>
        </p:nvSpPr>
        <p:spPr>
          <a:xfrm>
            <a:off x="623888" y="1709738"/>
            <a:ext cx="78867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4B841E-8837-427B-A068-EF572316570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tıklayın</a:t>
            </a:r>
          </a:p>
        </p:txBody>
      </p:sp>
    </p:spTree>
    <p:extLst>
      <p:ext uri="{BB962C8B-B14F-4D97-AF65-F5344CB8AC3E}">
        <p14:creationId xmlns:p14="http://schemas.microsoft.com/office/powerpoint/2010/main" val="16623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DE2249-E8B7-45D4-970C-DBB567B3B47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2D1392D5-61BB-4C69-A520-A018D22A8493}"/>
              </a:ext>
            </a:extLst>
          </p:cNvPr>
          <p:cNvSpPr>
            <a:spLocks noGrp="1"/>
          </p:cNvSpPr>
          <p:nvPr>
            <p:ph sz="half" idx="1"/>
          </p:nvPr>
        </p:nvSpPr>
        <p:spPr>
          <a:xfrm>
            <a:off x="9906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1B0A13B-610D-4869-906B-EAD5A9CF2F62}"/>
              </a:ext>
            </a:extLst>
          </p:cNvPr>
          <p:cNvSpPr>
            <a:spLocks noGrp="1"/>
          </p:cNvSpPr>
          <p:nvPr>
            <p:ph sz="half" idx="2"/>
          </p:nvPr>
        </p:nvSpPr>
        <p:spPr>
          <a:xfrm>
            <a:off x="4724400" y="2606675"/>
            <a:ext cx="3581400" cy="387032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953143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946536-77CF-459F-95EC-D19915D673FB}"/>
              </a:ext>
            </a:extLst>
          </p:cNvPr>
          <p:cNvSpPr>
            <a:spLocks noGrp="1"/>
          </p:cNvSpPr>
          <p:nvPr>
            <p:ph type="title"/>
          </p:nvPr>
        </p:nvSpPr>
        <p:spPr>
          <a:xfrm>
            <a:off x="630238" y="365125"/>
            <a:ext cx="78867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DE20552-0095-432F-A454-C15DD75D86D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D08B924-DAEB-4748-8E7D-A6B82F42F687}"/>
              </a:ext>
            </a:extLst>
          </p:cNvPr>
          <p:cNvSpPr>
            <a:spLocks noGrp="1"/>
          </p:cNvSpPr>
          <p:nvPr>
            <p:ph sz="half" idx="2"/>
          </p:nvPr>
        </p:nvSpPr>
        <p:spPr>
          <a:xfrm>
            <a:off x="630238" y="2505075"/>
            <a:ext cx="386873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E66AB97-A1B3-4D3A-9AB0-6D340D26A43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4C1940-68E3-4863-9AEE-DB67E19B3683}"/>
              </a:ext>
            </a:extLst>
          </p:cNvPr>
          <p:cNvSpPr>
            <a:spLocks noGrp="1"/>
          </p:cNvSpPr>
          <p:nvPr>
            <p:ph sz="quarter" idx="4"/>
          </p:nvPr>
        </p:nvSpPr>
        <p:spPr>
          <a:xfrm>
            <a:off x="4629150" y="2505075"/>
            <a:ext cx="38877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Tree>
    <p:extLst>
      <p:ext uri="{BB962C8B-B14F-4D97-AF65-F5344CB8AC3E}">
        <p14:creationId xmlns:p14="http://schemas.microsoft.com/office/powerpoint/2010/main" val="3400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480AC6-32C7-45C9-B61E-F57EB9040F2D}"/>
              </a:ext>
            </a:extLst>
          </p:cNvPr>
          <p:cNvSpPr>
            <a:spLocks noGrp="1"/>
          </p:cNvSpPr>
          <p:nvPr>
            <p:ph type="title"/>
          </p:nvPr>
        </p:nvSpPr>
        <p:spPr/>
        <p:txBody>
          <a:bodyPr/>
          <a:lstStyle/>
          <a:p>
            <a:r>
              <a:rPr lang="tr-TR"/>
              <a:t>Asıl başlık stilini düzenlemek için tıklayın</a:t>
            </a:r>
          </a:p>
        </p:txBody>
      </p:sp>
    </p:spTree>
    <p:extLst>
      <p:ext uri="{BB962C8B-B14F-4D97-AF65-F5344CB8AC3E}">
        <p14:creationId xmlns:p14="http://schemas.microsoft.com/office/powerpoint/2010/main" val="406527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954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575686-626F-4032-9AD9-E3E0274849FB}"/>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FF88F084-45F7-447A-9262-B373762C4B7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C120AD5-D045-480A-97EB-3BBD46881C0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695689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E4E87A-9C16-4142-92A2-F16DEF768151}"/>
              </a:ext>
            </a:extLst>
          </p:cNvPr>
          <p:cNvSpPr>
            <a:spLocks noGrp="1"/>
          </p:cNvSpPr>
          <p:nvPr>
            <p:ph type="title"/>
          </p:nvPr>
        </p:nvSpPr>
        <p:spPr>
          <a:xfrm>
            <a:off x="630238" y="457200"/>
            <a:ext cx="2949575"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7E56E42-F7E7-4AFD-87B6-8066E76286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p>
        </p:txBody>
      </p:sp>
      <p:sp>
        <p:nvSpPr>
          <p:cNvPr id="4" name="Metin Yer Tutucusu 3">
            <a:extLst>
              <a:ext uri="{FF2B5EF4-FFF2-40B4-BE49-F238E27FC236}">
                <a16:creationId xmlns:a16="http://schemas.microsoft.com/office/drawing/2014/main" id="{E2938E6F-83F1-4B64-9F46-220E7DB2901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Tree>
    <p:extLst>
      <p:ext uri="{BB962C8B-B14F-4D97-AF65-F5344CB8AC3E}">
        <p14:creationId xmlns:p14="http://schemas.microsoft.com/office/powerpoint/2010/main" val="1558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EB88AF6-19F9-4670-9246-7B74AC67984D}"/>
              </a:ext>
            </a:extLst>
          </p:cNvPr>
          <p:cNvSpPr>
            <a:spLocks noGrp="1" noChangeArrowheads="1"/>
          </p:cNvSpPr>
          <p:nvPr>
            <p:ph type="title"/>
          </p:nvPr>
        </p:nvSpPr>
        <p:spPr bwMode="auto">
          <a:xfrm>
            <a:off x="990600" y="17526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altLang="tr-TR"/>
              <a:t>Asıl başlık stilini düzenlemek için tıklayın</a:t>
            </a:r>
            <a:endParaRPr lang="en-US" altLang="tr-TR"/>
          </a:p>
        </p:txBody>
      </p:sp>
      <p:sp>
        <p:nvSpPr>
          <p:cNvPr id="1027" name="Rectangle 3">
            <a:extLst>
              <a:ext uri="{FF2B5EF4-FFF2-40B4-BE49-F238E27FC236}">
                <a16:creationId xmlns:a16="http://schemas.microsoft.com/office/drawing/2014/main" id="{198D3471-DA83-4A7C-8A9A-B96FA7D7D481}"/>
              </a:ext>
            </a:extLst>
          </p:cNvPr>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tıklayın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4CC26A26-8700-4AA9-B4AC-DB454A766475}"/>
              </a:ext>
            </a:extLst>
          </p:cNvPr>
          <p:cNvSpPr>
            <a:spLocks noGrp="1" noChangeArrowheads="1"/>
          </p:cNvSpPr>
          <p:nvPr>
            <p:ph type="subTitle" idx="1"/>
          </p:nvPr>
        </p:nvSpPr>
        <p:spPr>
          <a:xfrm>
            <a:off x="0" y="6453336"/>
            <a:ext cx="7772400" cy="685800"/>
          </a:xfrm>
        </p:spPr>
        <p:txBody>
          <a:bodyPr/>
          <a:lstStyle/>
          <a:p>
            <a:r>
              <a:rPr lang="tr-TR" altLang="tr-TR" sz="2000" dirty="0"/>
              <a:t>Makine ve Tasarım Teknolojisi Alanı</a:t>
            </a:r>
            <a:endParaRPr lang="en-US" altLang="tr-TR" sz="2000" dirty="0"/>
          </a:p>
          <a:p>
            <a:endParaRPr lang="en-US" altLang="tr-TR" dirty="0"/>
          </a:p>
        </p:txBody>
      </p:sp>
      <p:sp>
        <p:nvSpPr>
          <p:cNvPr id="2053" name="Rectangle 5">
            <a:extLst>
              <a:ext uri="{FF2B5EF4-FFF2-40B4-BE49-F238E27FC236}">
                <a16:creationId xmlns:a16="http://schemas.microsoft.com/office/drawing/2014/main" id="{9E533F7C-A1DB-43BB-901C-BD0BB2803252}"/>
              </a:ext>
            </a:extLst>
          </p:cNvPr>
          <p:cNvSpPr>
            <a:spLocks noGrp="1" noChangeArrowheads="1"/>
          </p:cNvSpPr>
          <p:nvPr>
            <p:ph type="ctrTitle"/>
          </p:nvPr>
        </p:nvSpPr>
        <p:spPr>
          <a:xfrm>
            <a:off x="314028" y="2171149"/>
            <a:ext cx="8748464" cy="1898724"/>
          </a:xfrm>
        </p:spPr>
        <p:txBody>
          <a:bodyPr/>
          <a:lstStyle/>
          <a:p>
            <a:pPr>
              <a:lnSpc>
                <a:spcPct val="107000"/>
              </a:lnSpc>
              <a:spcAft>
                <a:spcPts val="800"/>
              </a:spcAft>
            </a:pPr>
            <a:r>
              <a:rPr lang="tr-TR" sz="1800" dirty="0">
                <a:solidFill>
                  <a:srgbClr val="000000"/>
                </a:solidFill>
                <a:latin typeface="Calibri" panose="020F0502020204030204" pitchFamily="34" charset="0"/>
                <a:cs typeface="Calibri" panose="020F0502020204030204" pitchFamily="34" charset="0"/>
              </a:rPr>
              <a:t>2.3. CAD PROGRAMLARI ARASINDA VERİ DÖNÜŞÜMLERİ</a:t>
            </a:r>
          </a:p>
        </p:txBody>
      </p:sp>
      <p:sp>
        <p:nvSpPr>
          <p:cNvPr id="5" name="Rectangle 4">
            <a:extLst>
              <a:ext uri="{FF2B5EF4-FFF2-40B4-BE49-F238E27FC236}">
                <a16:creationId xmlns:a16="http://schemas.microsoft.com/office/drawing/2014/main" id="{FA6D6C2F-E1CF-C5B6-498F-2186C8BFCB66}"/>
              </a:ext>
            </a:extLst>
          </p:cNvPr>
          <p:cNvSpPr txBox="1">
            <a:spLocks noChangeArrowheads="1"/>
          </p:cNvSpPr>
          <p:nvPr/>
        </p:nvSpPr>
        <p:spPr bwMode="auto">
          <a:xfrm>
            <a:off x="0" y="6453336"/>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Tx/>
              <a:buNone/>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a:t>Makine ve Tasarım Teknolojisi Alanı</a:t>
            </a:r>
            <a:endParaRPr lang="en-US" altLang="tr-TR" sz="2000"/>
          </a:p>
          <a:p>
            <a:endParaRPr lang="en-US" altLang="tr-TR" dirty="0"/>
          </a:p>
        </p:txBody>
      </p:sp>
      <p:sp>
        <p:nvSpPr>
          <p:cNvPr id="6" name="Rectangle 5">
            <a:extLst>
              <a:ext uri="{FF2B5EF4-FFF2-40B4-BE49-F238E27FC236}">
                <a16:creationId xmlns:a16="http://schemas.microsoft.com/office/drawing/2014/main" id="{F0D10EB5-EFB0-05A4-1094-92D77A13D104}"/>
              </a:ext>
            </a:extLst>
          </p:cNvPr>
          <p:cNvSpPr txBox="1">
            <a:spLocks noChangeArrowheads="1"/>
          </p:cNvSpPr>
          <p:nvPr/>
        </p:nvSpPr>
        <p:spPr bwMode="auto">
          <a:xfrm>
            <a:off x="611560" y="1611727"/>
            <a:ext cx="8153400" cy="65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bg1"/>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nSpc>
                <a:spcPct val="107000"/>
              </a:lnSpc>
              <a:spcAft>
                <a:spcPts val="800"/>
              </a:spcAft>
            </a:pPr>
            <a:r>
              <a:rPr lang="tr-TR" altLang="tr-TR" sz="2400" dirty="0">
                <a:solidFill>
                  <a:srgbClr val="FF0000"/>
                </a:solidFill>
              </a:rPr>
              <a:t>CAD PROGRAMLARI ARASINDA VERİ DÖNÜŞTÜRME</a:t>
            </a:r>
            <a:endParaRPr lang="en-US" altLang="tr-TR" sz="2400" dirty="0">
              <a:solidFill>
                <a:srgbClr val="FF0000"/>
              </a:solidFill>
            </a:endParaRPr>
          </a:p>
        </p:txBody>
      </p:sp>
      <p:pic>
        <p:nvPicPr>
          <p:cNvPr id="7" name="Resim 6">
            <a:extLst>
              <a:ext uri="{FF2B5EF4-FFF2-40B4-BE49-F238E27FC236}">
                <a16:creationId xmlns:a16="http://schemas.microsoft.com/office/drawing/2014/main" id="{4AE166F7-E84F-E45A-1756-60ECA6484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200" y="4810273"/>
            <a:ext cx="1787637" cy="1889616"/>
          </a:xfrm>
          <a:prstGeom prst="rect">
            <a:avLst/>
          </a:prstGeom>
        </p:spPr>
      </p:pic>
      <p:sp>
        <p:nvSpPr>
          <p:cNvPr id="8" name="Metin kutusu 7">
            <a:extLst>
              <a:ext uri="{FF2B5EF4-FFF2-40B4-BE49-F238E27FC236}">
                <a16:creationId xmlns:a16="http://schemas.microsoft.com/office/drawing/2014/main" id="{F7F7703E-13F1-08D6-9CED-244DB7E7AF46}"/>
              </a:ext>
            </a:extLst>
          </p:cNvPr>
          <p:cNvSpPr txBox="1"/>
          <p:nvPr/>
        </p:nvSpPr>
        <p:spPr>
          <a:xfrm>
            <a:off x="-306310" y="4509120"/>
            <a:ext cx="4604656" cy="461665"/>
          </a:xfrm>
          <a:prstGeom prst="rect">
            <a:avLst/>
          </a:prstGeom>
          <a:noFill/>
        </p:spPr>
        <p:txBody>
          <a:bodyPr wrap="square">
            <a:spAutoFit/>
          </a:bodyPr>
          <a:lstStyle/>
          <a:p>
            <a:r>
              <a:rPr lang="tr-TR" sz="2400" dirty="0">
                <a:solidFill>
                  <a:srgbClr val="000000"/>
                </a:solidFill>
                <a:latin typeface="Calibri" panose="020F0502020204030204" pitchFamily="34" charset="0"/>
                <a:cs typeface="Calibri" panose="020F0502020204030204" pitchFamily="34" charset="0"/>
              </a:rPr>
              <a:t>16.Hafta</a:t>
            </a:r>
            <a:endParaRPr lang="tr-TR" dirty="0"/>
          </a:p>
        </p:txBody>
      </p:sp>
      <p:pic>
        <p:nvPicPr>
          <p:cNvPr id="9" name="Resim 8">
            <a:extLst>
              <a:ext uri="{FF2B5EF4-FFF2-40B4-BE49-F238E27FC236}">
                <a16:creationId xmlns:a16="http://schemas.microsoft.com/office/drawing/2014/main" id="{1B35B0C4-4BC7-3047-8937-FABE36920F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115334"/>
            <a:ext cx="1572432" cy="15134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5292" y="1772816"/>
            <a:ext cx="8658708" cy="3539430"/>
          </a:xfrm>
          <a:prstGeom prst="rect">
            <a:avLst/>
          </a:prstGeom>
          <a:noFill/>
        </p:spPr>
        <p:txBody>
          <a:bodyPr wrap="square">
            <a:spAutoFit/>
          </a:bodyPr>
          <a:lstStyle/>
          <a:p>
            <a:pPr indent="273050" algn="l"/>
            <a:r>
              <a:rPr lang="tr-TR" sz="1400" dirty="0"/>
              <a:t>CAD programlarının kendilerine özgü dosya uzantıları bulunmakla birlikte ortak kullanılan uzantılar da vardır. Bu uzantılar ve özellikleri aşağıda verilmiştir. </a:t>
            </a:r>
          </a:p>
          <a:p>
            <a:pPr indent="273050" algn="l"/>
            <a:endParaRPr lang="tr-TR" sz="1400" dirty="0"/>
          </a:p>
          <a:p>
            <a:pPr marL="982663" indent="-895350" algn="l"/>
            <a:r>
              <a:rPr lang="tr-TR" sz="1400" b="1" dirty="0"/>
              <a:t>• STL (*.</a:t>
            </a:r>
            <a:r>
              <a:rPr lang="tr-TR" sz="1400" b="1" dirty="0" err="1"/>
              <a:t>stl</a:t>
            </a:r>
            <a:r>
              <a:rPr lang="tr-TR" sz="1400" b="1" dirty="0"/>
              <a:t>): </a:t>
            </a:r>
            <a:r>
              <a:rPr lang="tr-TR" sz="1400" dirty="0"/>
              <a:t>Katı modelleri üçgen yüzeyler hâlinde barındıran dosya uzantısıdır. Genel olarak tersine mühendislik uygulamalarında, üç boyutlu yazıcıdan baskı almak için kullanılır. STL olarak kaydedilen dosyalar, üç boyutlu yazıcıların arayüz programlarında baskıya uygun hâle getirilir. Oluşturulan modelde üçgen yüzey sayısı ne kadar çok ise model o kadar hassas olur. </a:t>
            </a:r>
          </a:p>
          <a:p>
            <a:pPr marL="982663" indent="-895350" algn="l"/>
            <a:r>
              <a:rPr lang="tr-TR" sz="1400" b="1" dirty="0"/>
              <a:t>• STEP (*.step, *.</a:t>
            </a:r>
            <a:r>
              <a:rPr lang="tr-TR" sz="1400" b="1" dirty="0" err="1"/>
              <a:t>stp</a:t>
            </a:r>
            <a:r>
              <a:rPr lang="tr-TR" sz="1400" b="1" dirty="0"/>
              <a:t>, *.</a:t>
            </a:r>
            <a:r>
              <a:rPr lang="tr-TR" sz="1400" b="1" dirty="0" err="1"/>
              <a:t>ste</a:t>
            </a:r>
            <a:r>
              <a:rPr lang="tr-TR" sz="1400" b="1" dirty="0"/>
              <a:t>): </a:t>
            </a:r>
            <a:r>
              <a:rPr lang="tr-TR" sz="1400" dirty="0"/>
              <a:t>IGES dosya uzantısına göre daha başarılı sonuçlar veren dosya uzan- t ısıdır. Geometrik bilgiler harici ürün üretim bilgilerini de içerir. </a:t>
            </a:r>
          </a:p>
          <a:p>
            <a:pPr marL="982663" indent="-895350" algn="l"/>
            <a:r>
              <a:rPr lang="tr-TR" sz="1400" b="1" dirty="0"/>
              <a:t>• DXF (*.</a:t>
            </a:r>
            <a:r>
              <a:rPr lang="tr-TR" sz="1400" b="1" dirty="0" err="1"/>
              <a:t>dxf</a:t>
            </a:r>
            <a:r>
              <a:rPr lang="tr-TR" sz="1400" b="1" dirty="0"/>
              <a:t>): </a:t>
            </a:r>
            <a:r>
              <a:rPr lang="tr-TR" sz="1400" dirty="0" err="1"/>
              <a:t>Drawing</a:t>
            </a:r>
            <a:r>
              <a:rPr lang="tr-TR" sz="1400" dirty="0"/>
              <a:t> </a:t>
            </a:r>
            <a:r>
              <a:rPr lang="tr-TR" sz="1400" dirty="0" err="1"/>
              <a:t>exchange</a:t>
            </a:r>
            <a:r>
              <a:rPr lang="tr-TR" sz="1400" dirty="0"/>
              <a:t> format (çizim dönüştürme formatı) sadece iki boyutlu çizimlerin aktarılmasında kullanılır. Üç boyutlu modeller ve yüzey modeller içermez. Genel olarak teknik resim verilerin aktarılmasında kullanılır. </a:t>
            </a:r>
          </a:p>
          <a:p>
            <a:pPr marL="982663" indent="-895350" algn="l"/>
            <a:r>
              <a:rPr lang="tr-TR" sz="1400" b="1" dirty="0"/>
              <a:t>• IGES (*.</a:t>
            </a:r>
            <a:r>
              <a:rPr lang="tr-TR" sz="1400" b="1" dirty="0" err="1"/>
              <a:t>iges</a:t>
            </a:r>
            <a:r>
              <a:rPr lang="tr-TR" sz="1400" b="1" dirty="0"/>
              <a:t>, *.</a:t>
            </a:r>
            <a:r>
              <a:rPr lang="tr-TR" sz="1400" b="1" dirty="0" err="1"/>
              <a:t>igs</a:t>
            </a:r>
            <a:r>
              <a:rPr lang="tr-TR" sz="1400" b="1" dirty="0"/>
              <a:t>, *.</a:t>
            </a:r>
            <a:r>
              <a:rPr lang="tr-TR" sz="1400" b="1" dirty="0" err="1"/>
              <a:t>ige</a:t>
            </a:r>
            <a:r>
              <a:rPr lang="tr-TR" sz="1400" b="1" dirty="0"/>
              <a:t>): </a:t>
            </a:r>
            <a:r>
              <a:rPr lang="tr-TR" sz="1400" dirty="0"/>
              <a:t>Verilerin geometrik şekil ve yüzeysel aktarımını sağlayan bir uzantıdır. Standart bir veri aktarım yöntemidir. </a:t>
            </a:r>
          </a:p>
          <a:p>
            <a:pPr marL="982663" indent="-895350" algn="l"/>
            <a:r>
              <a:rPr lang="tr-TR" sz="1400" b="1" dirty="0"/>
              <a:t>• ACIS SAT (*. sat, *.</a:t>
            </a:r>
            <a:r>
              <a:rPr lang="tr-TR" sz="1400" b="1" dirty="0" err="1"/>
              <a:t>sab</a:t>
            </a:r>
            <a:r>
              <a:rPr lang="tr-TR" sz="1400" b="1" dirty="0"/>
              <a:t>): </a:t>
            </a:r>
            <a:r>
              <a:rPr lang="tr-TR" sz="1400" dirty="0"/>
              <a:t>Bu uzantı ile geometrik şekiller matematiksel bilgilere dönüştürülür ve birçok katı modelleme programında açılır.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49765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6B8BFF91-2E09-E448-7779-06CFAF979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7" name="Metin kutusu 6">
            <a:extLst>
              <a:ext uri="{FF2B5EF4-FFF2-40B4-BE49-F238E27FC236}">
                <a16:creationId xmlns:a16="http://schemas.microsoft.com/office/drawing/2014/main" id="{200AACAB-C916-42F9-9F73-B062A8343E36}"/>
              </a:ext>
            </a:extLst>
          </p:cNvPr>
          <p:cNvSpPr txBox="1"/>
          <p:nvPr/>
        </p:nvSpPr>
        <p:spPr>
          <a:xfrm>
            <a:off x="486025" y="1628800"/>
            <a:ext cx="8658708" cy="307777"/>
          </a:xfrm>
          <a:prstGeom prst="rect">
            <a:avLst/>
          </a:prstGeom>
          <a:noFill/>
        </p:spPr>
        <p:txBody>
          <a:bodyPr wrap="square">
            <a:spAutoFit/>
          </a:bodyPr>
          <a:lstStyle/>
          <a:p>
            <a:pPr algn="l"/>
            <a:r>
              <a:rPr lang="tr-TR" sz="1400" dirty="0"/>
              <a:t>	Dosya aktarımı için File-</a:t>
            </a:r>
            <a:r>
              <a:rPr lang="tr-TR" sz="1400" dirty="0" err="1"/>
              <a:t>Export</a:t>
            </a:r>
            <a:r>
              <a:rPr lang="tr-TR" sz="1400" dirty="0"/>
              <a:t> menüsü kullanılır.</a:t>
            </a:r>
            <a:endParaRPr lang="tr-TR" sz="1400" b="1" u="sng" dirty="0"/>
          </a:p>
        </p:txBody>
      </p:sp>
      <p:sp>
        <p:nvSpPr>
          <p:cNvPr id="10" name="Rectangle 2">
            <a:extLst>
              <a:ext uri="{FF2B5EF4-FFF2-40B4-BE49-F238E27FC236}">
                <a16:creationId xmlns:a16="http://schemas.microsoft.com/office/drawing/2014/main" id="{53FE6F30-5994-1D99-2F0D-D9F494693DDF}"/>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pic>
        <p:nvPicPr>
          <p:cNvPr id="4" name="Resim 3">
            <a:extLst>
              <a:ext uri="{FF2B5EF4-FFF2-40B4-BE49-F238E27FC236}">
                <a16:creationId xmlns:a16="http://schemas.microsoft.com/office/drawing/2014/main" id="{BAF392F8-4CDC-388F-424B-B3C1E4A1D3A4}"/>
              </a:ext>
            </a:extLst>
          </p:cNvPr>
          <p:cNvPicPr>
            <a:picLocks noChangeAspect="1"/>
          </p:cNvPicPr>
          <p:nvPr/>
        </p:nvPicPr>
        <p:blipFill>
          <a:blip r:embed="rId4"/>
          <a:stretch>
            <a:fillRect/>
          </a:stretch>
        </p:blipFill>
        <p:spPr>
          <a:xfrm>
            <a:off x="1625135" y="2495765"/>
            <a:ext cx="5678060" cy="3193909"/>
          </a:xfrm>
          <a:prstGeom prst="rect">
            <a:avLst/>
          </a:prstGeom>
        </p:spPr>
      </p:pic>
    </p:spTree>
    <p:extLst>
      <p:ext uri="{BB962C8B-B14F-4D97-AF65-F5344CB8AC3E}">
        <p14:creationId xmlns:p14="http://schemas.microsoft.com/office/powerpoint/2010/main" val="137295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3F5138F6-1E97-4DDC-BDE6-1030E3A171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2139129"/>
            <a:ext cx="3918215" cy="4141738"/>
          </a:xfrm>
          <a:prstGeom prst="rect">
            <a:avLst/>
          </a:prstGeom>
        </p:spPr>
      </p:pic>
      <p:pic>
        <p:nvPicPr>
          <p:cNvPr id="2" name="Resim 1">
            <a:extLst>
              <a:ext uri="{FF2B5EF4-FFF2-40B4-BE49-F238E27FC236}">
                <a16:creationId xmlns:a16="http://schemas.microsoft.com/office/drawing/2014/main" id="{BE621A6E-DA5F-54A7-610F-F11E162E6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23"/>
            <a:ext cx="1222263" cy="1176428"/>
          </a:xfrm>
          <a:prstGeom prst="rect">
            <a:avLst/>
          </a:prstGeom>
        </p:spPr>
      </p:pic>
      <p:sp>
        <p:nvSpPr>
          <p:cNvPr id="5" name="Rectangle 2">
            <a:extLst>
              <a:ext uri="{FF2B5EF4-FFF2-40B4-BE49-F238E27FC236}">
                <a16:creationId xmlns:a16="http://schemas.microsoft.com/office/drawing/2014/main" id="{03B58CC6-DE36-EB29-501E-F05BBC8724B8}"/>
              </a:ext>
            </a:extLst>
          </p:cNvPr>
          <p:cNvSpPr>
            <a:spLocks noGrp="1" noChangeArrowheads="1"/>
          </p:cNvSpPr>
          <p:nvPr>
            <p:ph type="title"/>
          </p:nvPr>
        </p:nvSpPr>
        <p:spPr>
          <a:xfrm>
            <a:off x="1235788" y="332655"/>
            <a:ext cx="6934200" cy="715963"/>
          </a:xfrm>
        </p:spPr>
        <p:txBody>
          <a:bodyPr/>
          <a:lstStyle/>
          <a:p>
            <a:r>
              <a:rPr lang="tr-TR" altLang="tr-TR" sz="2800" dirty="0">
                <a:solidFill>
                  <a:schemeClr val="tx1">
                    <a:lumMod val="50000"/>
                  </a:schemeClr>
                </a:solidFill>
              </a:rPr>
              <a:t>Üç Boyutlu Katı Modelleme Komutları</a:t>
            </a:r>
            <a:endParaRPr lang="en-US" altLang="tr-TR" sz="2800" dirty="0">
              <a:solidFill>
                <a:schemeClr val="tx1">
                  <a:lumMod val="50000"/>
                </a:schemeClr>
              </a:solidFill>
            </a:endParaRPr>
          </a:p>
        </p:txBody>
      </p:sp>
    </p:spTree>
    <p:extLst>
      <p:ext uri="{BB962C8B-B14F-4D97-AF65-F5344CB8AC3E}">
        <p14:creationId xmlns:p14="http://schemas.microsoft.com/office/powerpoint/2010/main" val="2701729270"/>
      </p:ext>
    </p:extLst>
  </p:cSld>
  <p:clrMapOvr>
    <a:masterClrMapping/>
  </p:clrMapOvr>
</p:sld>
</file>

<file path=ppt/theme/theme1.xml><?xml version="1.0" encoding="utf-8"?>
<a:theme xmlns:a="http://schemas.openxmlformats.org/drawingml/2006/main" name="powerpoint-template-24">
  <a:themeElements>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tr-T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246DD8"/>
        </a:lt2>
        <a:accent1>
          <a:srgbClr val="2FC5F1"/>
        </a:accent1>
        <a:accent2>
          <a:srgbClr val="218DEB"/>
        </a:accent2>
        <a:accent3>
          <a:srgbClr val="FFFFFF"/>
        </a:accent3>
        <a:accent4>
          <a:srgbClr val="404040"/>
        </a:accent4>
        <a:accent5>
          <a:srgbClr val="ADDFF7"/>
        </a:accent5>
        <a:accent6>
          <a:srgbClr val="1D7FD5"/>
        </a:accent6>
        <a:hlink>
          <a:srgbClr val="39A1E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68AEE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4377BA"/>
        </a:lt2>
        <a:accent1>
          <a:srgbClr val="5793D1"/>
        </a:accent1>
        <a:accent2>
          <a:srgbClr val="5FA2DB"/>
        </a:accent2>
        <a:accent3>
          <a:srgbClr val="FFFFFF"/>
        </a:accent3>
        <a:accent4>
          <a:srgbClr val="404040"/>
        </a:accent4>
        <a:accent5>
          <a:srgbClr val="B4C8E5"/>
        </a:accent5>
        <a:accent6>
          <a:srgbClr val="5592C6"/>
        </a:accent6>
        <a:hlink>
          <a:srgbClr val="A29AA3"/>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8896</TotalTime>
  <Words>251</Words>
  <Application>Microsoft Office PowerPoint</Application>
  <PresentationFormat>Ekran Gösterisi (4:3)</PresentationFormat>
  <Paragraphs>20</Paragraphs>
  <Slides>4</Slides>
  <Notes>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vt:i4>
      </vt:variant>
    </vt:vector>
  </HeadingPairs>
  <TitlesOfParts>
    <vt:vector size="8" baseType="lpstr">
      <vt:lpstr>Arial</vt:lpstr>
      <vt:lpstr>Calibri</vt:lpstr>
      <vt:lpstr>Microsoft Sans Serif</vt:lpstr>
      <vt:lpstr>powerpoint-template-24</vt:lpstr>
      <vt:lpstr>2.3. CAD PROGRAMLARI ARASINDA VERİ DÖNÜŞÜMLERİ</vt:lpstr>
      <vt:lpstr>Üç Boyutlu Katı Modelleme Komutları</vt:lpstr>
      <vt:lpstr>Üç Boyutlu Katı Modelleme Komutları</vt:lpstr>
      <vt:lpstr>Üç Boyutlu Katı Modelleme Komutları</vt:lpstr>
    </vt:vector>
  </TitlesOfParts>
  <Company>Templates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Ahmet San</dc:creator>
  <cp:lastModifiedBy>Karamursel 100.Yıl MTAL Danışman Ahmet SAN</cp:lastModifiedBy>
  <cp:revision>96</cp:revision>
  <dcterms:created xsi:type="dcterms:W3CDTF">2021-12-22T17:52:59Z</dcterms:created>
  <dcterms:modified xsi:type="dcterms:W3CDTF">2024-12-05T18:35:32Z</dcterms:modified>
</cp:coreProperties>
</file>